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Mon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22" Type="http://schemas.openxmlformats.org/officeDocument/2006/relationships/font" Target="fonts/RobotoMono-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a2a946ca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a2a946ca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0a9e2cc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0a9e2cc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0a9e2cce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0a9e2cce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a2a946ca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a2a946ca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tokex and regex source code, then regex demo, then tokex demo, then lexer. Then conclude. Codebase is ~2,900 loc.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a2a946ca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a2a946ca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a2a946c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a2a946c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a2a946c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a2a946c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a2a946c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a2a946c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a2a946c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a2a946c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a2a946ca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a2a946c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a2a946ca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a2a946ca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a2a946c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a2a946c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a2a946ca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a2a946c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staleem.com/epsilon-nfa-%E2%88%88-nfa" TargetMode="External"/><Relationship Id="rId4" Type="http://schemas.openxmlformats.org/officeDocument/2006/relationships/hyperlink" Target="https://brilliant.org/wiki/pushdown-automata/" TargetMode="External"/><Relationship Id="rId9" Type="http://schemas.openxmlformats.org/officeDocument/2006/relationships/hyperlink" Target="https://www.wikiwand.com/simple/Turing_machine" TargetMode="External"/><Relationship Id="rId5" Type="http://schemas.openxmlformats.org/officeDocument/2006/relationships/hyperlink" Target="https://people.eecs.berkeley.edu/~sseshia/172/lectures/Slides3.pdf" TargetMode="External"/><Relationship Id="rId6" Type="http://schemas.openxmlformats.org/officeDocument/2006/relationships/hyperlink" Target="https://www.rexegg.com/regex-recursion.html" TargetMode="External"/><Relationship Id="rId7" Type="http://schemas.openxmlformats.org/officeDocument/2006/relationships/hyperlink" Target="https://www.tutorialandexample.com/what-is-automata-theory" TargetMode="External"/><Relationship Id="rId8" Type="http://schemas.openxmlformats.org/officeDocument/2006/relationships/hyperlink" Target="https://miro.medium.com/v2/resize:fit:1200/0*k1PvoQAQ5fsuwEIk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Expressions and Automata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Dehmel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/>
              <a:t>Email Validation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/([a-zA-Z_]|[0-9])+@[a-zA-Z_]+\.[a-zA-Z_]+/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is fully expanded DFA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Compiled by custom script (see later)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31824"/>
          <a:stretch/>
        </p:blipFill>
        <p:spPr>
          <a:xfrm>
            <a:off x="6868175" y="-1"/>
            <a:ext cx="16467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C++ Integer Literals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38556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(0(x|X)((a|b|c|d|e|f|A|B|C|D|E|F|0|1|2|3|4|5|6|7|8|9)+')*(a|b|c|d|e|f|A|B|C|D|E|F|0|1|2|3|4|5|6|7|8|9)+|-?(1|2|3|4|5|6|7|8|9)((0|1|2|3|4|5|6|7|8|9)+')*(0|1|2|3|4|5|6|7|8|9)+|(0|0((0|1|2|3|4|5|6|7)+')*(0|1|2|3|4|5|6|7)+)|0(b|B)((0|1)+')*(0|1)+)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(some transitions are cropped out for visibility)</a:t>
            </a:r>
            <a:endParaRPr sz="1400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991" l="35810" r="32537" t="39607"/>
          <a:stretch/>
        </p:blipFill>
        <p:spPr>
          <a:xfrm>
            <a:off x="5780775" y="-70150"/>
            <a:ext cx="2144027" cy="52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Extensions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Composable RegEx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Where patterns can call other patterns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Recursive RegEx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Where patterns can call themselves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Roughly equal to PDA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Token-based RegEx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Replace characters with tokens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 token stream pattern matching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Capture groups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Extracting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RegEx pattern transformations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Find + replace by pattern</a:t>
            </a:r>
            <a:endParaRPr/>
          </a:p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2030439"/>
            <a:ext cx="3999900" cy="166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RegEx Compiler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https://cstaleem.com/epsilon-nfa-%E2%88%88-nfa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https://brilliant.org/wiki/pushdown-automata/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https://people.eecs.berkeley.edu/~sseshia/172/lectures/Slides3.pdf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https://www.rexegg.com/regex-recursion.html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https://www.tutorialandexample.com/what-is-automata-theory</a:t>
            </a:r>
            <a:r>
              <a:rPr lang="en"/>
              <a:t> (image)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https://miro.medium.com/v2/resize:fit:1200/0*k1PvoQAQ5fsuwEIk.jpg</a:t>
            </a:r>
            <a:r>
              <a:rPr lang="en"/>
              <a:t> (image)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https://www.wikiwand.com/simple/Turing_machine</a:t>
            </a:r>
            <a:r>
              <a:rPr lang="en"/>
              <a:t> (image)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Node diagrams by J. Dehmel, CMU 2024 via GraphViz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 AI was used in this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Expressions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Match sets of strings, called "languages"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Languages distinguishable by RegEx are called </a:t>
            </a:r>
            <a:r>
              <a:rPr b="1" lang="en"/>
              <a:t>regular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Primarily used for searching or matching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be </a:t>
            </a:r>
            <a:r>
              <a:rPr lang="en"/>
              <a:t>interpreted</a:t>
            </a:r>
            <a:r>
              <a:rPr lang="en"/>
              <a:t> or compiled to DFA</a:t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via medium.com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04044"/>
            <a:ext cx="3999900" cy="271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8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Abstract model of computing</a:t>
            </a:r>
            <a:endParaRPr sz="1295"/>
          </a:p>
          <a:p>
            <a:pPr indent="-3108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Singular is "automaton"</a:t>
            </a:r>
            <a:endParaRPr sz="12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95"/>
              <a:t>Hierarchy of automata</a:t>
            </a:r>
            <a:endParaRPr sz="1295"/>
          </a:p>
          <a:p>
            <a:pPr indent="-3108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Combinatorial logic</a:t>
            </a:r>
            <a:endParaRPr sz="1295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Boolean logic</a:t>
            </a:r>
            <a:endParaRPr sz="1110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Can add numbers</a:t>
            </a:r>
            <a:endParaRPr sz="1110"/>
          </a:p>
          <a:p>
            <a:pPr indent="-3108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Finite automata</a:t>
            </a:r>
            <a:endParaRPr sz="1295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DFA,    -NFA, NFA, RegEx</a:t>
            </a:r>
            <a:endParaRPr sz="1110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Lexers / parsers</a:t>
            </a:r>
            <a:endParaRPr sz="1110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Can match regular languages</a:t>
            </a:r>
            <a:endParaRPr sz="1110"/>
          </a:p>
          <a:p>
            <a:pPr indent="-3108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Pushdown automata (PDA)</a:t>
            </a:r>
            <a:endParaRPr sz="1295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Grammar recognizers</a:t>
            </a:r>
            <a:endParaRPr sz="1110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Can match context-free grammars</a:t>
            </a:r>
            <a:endParaRPr sz="1110"/>
          </a:p>
          <a:p>
            <a:pPr indent="-3108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295"/>
              <a:t>Turing-complete automata</a:t>
            </a:r>
            <a:endParaRPr sz="1295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Turing machine, register machine, Von Neumann machine</a:t>
            </a:r>
            <a:endParaRPr sz="1110"/>
          </a:p>
          <a:p>
            <a:pPr indent="-29908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0"/>
              <a:buChar char="○"/>
            </a:pPr>
            <a:r>
              <a:rPr lang="en" sz="1110"/>
              <a:t>Can perform any calculation</a:t>
            </a:r>
            <a:endParaRPr sz="1110"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via tutorialandexample.com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625" y="1540571"/>
            <a:ext cx="3169425" cy="29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[173,173,173,&quot;https://www.codecogs.com/eqnedit.php?latex=%5Cepsilon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300" y="2828875"/>
            <a:ext cx="97367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 (Deterministic Finite Automata)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Represented by a digraph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Vertices are states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Edges (transitions) consume 1 input each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state is a function of current state and input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98" y="1223036"/>
            <a:ext cx="3999899" cy="32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Epsilon-NFA (Nondeterministic Finite Automata)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Nondeterministic finite automata with epsilon     (  ) transitions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transitions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These are non-consumptive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be erased via closure, making it a DFA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NFA and DFA are equivalent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661638"/>
            <a:ext cx="3999899" cy="2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[173,173,173,&quot;https://www.codecogs.com/eqnedit.php?latex=%5Cepsilon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02" y="1914475"/>
            <a:ext cx="113594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 title="[173,173,173,&quot;https://www.codecogs.com/eqnedit.php?latex=%5Cepsilon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533475"/>
            <a:ext cx="113594" cy="14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compile RegEx?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Uncompiled </a:t>
            </a:r>
            <a:r>
              <a:rPr lang="en"/>
              <a:t>RegEx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Human readable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Computationally inefficient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-NFA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Easy to build and assemble algorithmically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Computationally inefficient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DFA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Efficient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Human readability: RegEx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/>
              <a:t>Computation efficiency: DFA</a:t>
            </a:r>
            <a:endParaRPr b="1" sz="1200"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via wikiwand.com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27698"/>
            <a:ext cx="3999898" cy="26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[173,173,173,&quot;https://www.codecogs.com/eqnedit.php?latex=%5Cepsilon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900" y="1946422"/>
            <a:ext cx="113594" cy="14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Compile RegEx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Break RegEx into subexpressions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Compile subexpressions into                                                                                  .  - NFA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Link -NFA subexpressions into one            .  - NFA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Perform epsilon closure to bring                  .  - NFA to DFA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0" y="264700"/>
            <a:ext cx="2825147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525" y="3340750"/>
            <a:ext cx="3043582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200" y="1802732"/>
            <a:ext cx="2664525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725" y="1802725"/>
            <a:ext cx="1834076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075" y="3340748"/>
            <a:ext cx="2126440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 title="[173,173,173,&quot;https://www.codecogs.com/eqnedit.php?latex=%5Cepsilon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100" y="1762075"/>
            <a:ext cx="113594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title="[173,173,173,&quot;https://www.codecogs.com/eqnedit.php?latex=%5Cepsilon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100" y="2272520"/>
            <a:ext cx="113594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title="[173,173,173,&quot;https://www.codecogs.com/eqnedit.php?latex=%5Cepsilon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100" y="2752675"/>
            <a:ext cx="113594" cy="14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Uncompiled RegEx: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/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ab*c+d?[efg]/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Break into subexpressions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/a/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/b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/c+/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/d?/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/[efg]/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Compile subexpressions into epsilon-NFA forest (image on right)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673" y="1152475"/>
            <a:ext cx="25833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2155450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 startAt="3"/>
            </a:pPr>
            <a:r>
              <a:rPr lang="en"/>
              <a:t>Link subexpressions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 startAt="3"/>
            </a:pPr>
            <a:r>
              <a:rPr lang="en"/>
              <a:t>Remove epsilon transitions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Bottom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We now have a compiled DFA!</a:t>
            </a:r>
            <a:endParaRPr b="1"/>
          </a:p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85726"/>
            <a:ext cx="8520602" cy="142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50" y="2155448"/>
            <a:ext cx="4648250" cy="2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